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27" r:id="rId2"/>
    <p:sldId id="328" r:id="rId3"/>
    <p:sldId id="352" r:id="rId4"/>
    <p:sldId id="329" r:id="rId5"/>
    <p:sldId id="346" r:id="rId6"/>
    <p:sldId id="347" r:id="rId7"/>
    <p:sldId id="331" r:id="rId8"/>
    <p:sldId id="342" r:id="rId9"/>
    <p:sldId id="330" r:id="rId10"/>
    <p:sldId id="332" r:id="rId11"/>
    <p:sldId id="349" r:id="rId12"/>
    <p:sldId id="348" r:id="rId13"/>
    <p:sldId id="334" r:id="rId14"/>
    <p:sldId id="350" r:id="rId15"/>
    <p:sldId id="335" r:id="rId16"/>
    <p:sldId id="353" r:id="rId17"/>
    <p:sldId id="354" r:id="rId18"/>
    <p:sldId id="355" r:id="rId19"/>
    <p:sldId id="356" r:id="rId20"/>
    <p:sldId id="358" r:id="rId21"/>
    <p:sldId id="359" r:id="rId22"/>
    <p:sldId id="360" r:id="rId23"/>
    <p:sldId id="361" r:id="rId24"/>
    <p:sldId id="336" r:id="rId25"/>
    <p:sldId id="351" r:id="rId26"/>
    <p:sldId id="338" r:id="rId27"/>
    <p:sldId id="339" r:id="rId28"/>
    <p:sldId id="340" r:id="rId29"/>
    <p:sldId id="341" r:id="rId30"/>
    <p:sldId id="343" r:id="rId31"/>
    <p:sldId id="324" r:id="rId32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CHENG Yat Wing Derek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8" autoAdjust="0"/>
    <p:restoredTop sz="84145" autoAdjust="0"/>
  </p:normalViewPr>
  <p:slideViewPr>
    <p:cSldViewPr>
      <p:cViewPr varScale="1">
        <p:scale>
          <a:sx n="117" d="100"/>
          <a:sy n="117" d="100"/>
        </p:scale>
        <p:origin x="1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A3C670-C2E2-4A2B-BC1C-76D506FB02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9FEFC-E774-4848-9381-9C36CB27D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9B42D2-1FAC-C74A-9AA6-4D256F457C6D}" type="datetimeFigureOut">
              <a:rPr lang="zh-TW" altLang="en-US"/>
              <a:pPr>
                <a:defRPr/>
              </a:pPr>
              <a:t>2023/12/4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28088-8423-4AB4-A99A-A08458B9C7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71E4D-9BFA-4038-BAB0-2194E02409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8B215137-57C2-9B47-A312-182EE2B733E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251B75A-F04E-48D4-BEB0-60FF6CD03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E33F7A-C1E0-4543-A068-435860A25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91EA04-BAEB-934F-B94E-42E0E7FA8AF1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641FB7B6-60E0-46FE-8850-1AA7199B5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B09986F9-4811-47F4-ACE5-46FA97393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4F1EFE-EE54-416B-99D0-9958662A0F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4A7570-34DC-42E6-A8C0-CBE49AC68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69985945-ABEA-7E4A-AB9C-C33AA75C55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B3EF6-B72C-79D0-8EC1-2CA5C840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D0600-60E4-5C4A-BC0E-99E21AA620AA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83749-BA24-79A7-D3D4-9AB3CD85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96C8-2387-19DC-0D1F-1139AB2D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20212F-0272-5E41-B084-DFA6429154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96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1607-0052-17AD-2C00-C05CA917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90882-8A65-A34B-B5E0-569EC6528980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AEAFA-D3C9-B12E-D459-6066A73B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46D5-37B3-CF30-87F9-ADFB8EB6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A01E0-E42D-4442-B97D-A691588C1C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00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30BBF-E36E-D2C7-CAFF-19DDAD8E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98D50-784E-3447-869C-8BADCD17247A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60BD-0D23-A9A6-F2E0-0BA0D6CB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C045-9120-DFEF-7860-6A50049E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6B577-74FC-C14A-9264-D6FCF11829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83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A8F55-8A8A-AA27-5866-F978A532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F57EA-FBEB-294B-997F-A6B002D0EE77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1697A-BE9C-E211-106B-2A69B545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681E-F46B-B3BE-F951-B3BB1C58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6F939-15BB-4644-B370-F29E56BDD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20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8346-28DD-D2FB-7B9C-BE6F1303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AE596-2B55-B04C-98F7-F2FE28117217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E215E-E3C5-E027-2112-87007E3F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D1EC6-AAA2-02EA-7CEE-8676094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CC460-CD5F-D046-BEB5-E818670273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18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A68DBFF-4CCC-03B0-95AC-068F128B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2A40A-C704-5340-8F2F-AF6F8B6FAB74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F9316A-E4FC-1857-139D-8B79998E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F1F673-BC9C-10AF-5B08-74708C56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B12E9E-2BC3-A041-AFFB-41A6029369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35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1363C80-8DA4-B6F0-8165-4532E361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324C0-A87B-584F-8013-44235AFB9A81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C11DBB-1CE6-92F4-C870-D8DBC536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518DD3-5599-6826-66C4-72656C04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EC1D66-2531-184E-B6A1-880AF80916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82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C059B2-8E00-F0D8-685A-F9649601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8C65C-90B4-EC46-941B-40F75C0F608C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0F1037-5477-3683-2004-AEA34614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B29F01-4400-73CC-7CF6-B4A67D64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E6AD52-C630-D344-A89B-6F300091C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06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0589843-BFB3-7110-5738-CB792DDF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4676C-2AD1-8246-B1D3-3049AA794366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937E3E2-66DF-1C8E-ABD3-6E438DBC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BFF4361-8A07-A3BC-6173-0346664C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1B8316-07CD-C440-82AA-77004B13A5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33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151F8D-7515-6F35-3938-A164ED84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569A5-0328-2A41-A8CF-F2241BC6A9AD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97BE2E-251F-269F-2152-2C4B16D8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6B2D31-6C49-2628-57AD-BE7F3A92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68A49C-591E-D146-A44B-176D48C1F4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86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226BCC-256E-347B-3CD9-8A437318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F00D4-781D-2F4B-9FB1-22E42A2FCA84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88E56C-51AC-D0E1-882F-B11A74BB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63B338-70AB-C7AB-5914-06606EAA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BB319-6DEC-C246-B884-8201B86F3A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74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D24B6F8-326A-5E4F-6300-67BAA9E53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33D8553-5F1E-A902-B4A8-ABE3796FDE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0A357-2B4B-468D-89A7-6A7A9B0A8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40196BF7-0A0B-9B4B-BEDC-B14A067D410D}" type="datetimeFigureOut">
              <a:rPr lang="en-US"/>
              <a:pPr>
                <a:defRPr/>
              </a:pPr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C859-B0A9-4225-BADE-F5F938B83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9AD8F-63D7-427C-9336-D0107D47C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7FC89A4F-11B1-914C-BBA0-136137A8331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rule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rontend_and_backen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5">
            <a:extLst>
              <a:ext uri="{FF2B5EF4-FFF2-40B4-BE49-F238E27FC236}">
                <a16:creationId xmlns:a16="http://schemas.microsoft.com/office/drawing/2014/main" id="{CBA3BE92-FB58-34A6-0FD1-E4895DEA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1325"/>
            <a:ext cx="9144000" cy="1728788"/>
          </a:xfrm>
        </p:spPr>
        <p:txBody>
          <a:bodyPr lIns="457200" tIns="0" rIns="457200" bIns="0" anchor="t"/>
          <a:lstStyle/>
          <a:p>
            <a:pPr marL="457200" algn="l" eaLnBrk="1" hangingPunct="1"/>
            <a:r>
              <a:rPr lang="en-US" altLang="zh-HK" sz="3200" b="1" dirty="0">
                <a:solidFill>
                  <a:srgbClr val="99235E"/>
                </a:solidFill>
                <a:cs typeface="Calibri" panose="020F0502020204030204" pitchFamily="34" charset="0"/>
              </a:rPr>
              <a:t>Codehelper</a:t>
            </a:r>
            <a:br>
              <a:rPr lang="en-US" altLang="zh-HK" sz="2800" b="1" dirty="0">
                <a:solidFill>
                  <a:srgbClr val="99235E"/>
                </a:solidFill>
                <a:cs typeface="Calibri" panose="020F0502020204030204" pitchFamily="34" charset="0"/>
              </a:rPr>
            </a:br>
            <a:br>
              <a:rPr lang="en-US" altLang="zh-HK" sz="2800" b="1" dirty="0">
                <a:solidFill>
                  <a:srgbClr val="99235E"/>
                </a:solidFill>
                <a:cs typeface="Calibri" panose="020F0502020204030204" pitchFamily="34" charset="0"/>
              </a:rPr>
            </a:br>
            <a:r>
              <a:rPr lang="en-US" altLang="zh-HK" sz="2800" b="1" dirty="0">
                <a:solidFill>
                  <a:srgbClr val="99235E"/>
                </a:solidFill>
                <a:cs typeface="Calibri" panose="020F0502020204030204" pitchFamily="34" charset="0"/>
              </a:rPr>
              <a:t>CS5351: Software Engineering </a:t>
            </a:r>
            <a:br>
              <a:rPr lang="en-US" altLang="zh-HK" sz="2800" b="1" dirty="0">
                <a:solidFill>
                  <a:srgbClr val="99235E"/>
                </a:solidFill>
                <a:cs typeface="Calibri" panose="020F0502020204030204" pitchFamily="34" charset="0"/>
              </a:rPr>
            </a:br>
            <a:r>
              <a:rPr lang="en-US" altLang="zh-HK" sz="2800" b="1" dirty="0">
                <a:solidFill>
                  <a:srgbClr val="99235E"/>
                </a:solidFill>
                <a:cs typeface="Calibri" panose="020F0502020204030204" pitchFamily="34" charset="0"/>
              </a:rPr>
              <a:t>Project Presentation</a:t>
            </a:r>
            <a:endParaRPr lang="en-US" altLang="zh-HK" sz="2800" dirty="0">
              <a:solidFill>
                <a:srgbClr val="99235E"/>
              </a:solidFill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6DFC6F-F35D-4841-B512-D7AEA61E8432}"/>
              </a:ext>
            </a:extLst>
          </p:cNvPr>
          <p:cNvCxnSpPr/>
          <p:nvPr/>
        </p:nvCxnSpPr>
        <p:spPr>
          <a:xfrm>
            <a:off x="900113" y="2432050"/>
            <a:ext cx="287337" cy="0"/>
          </a:xfrm>
          <a:prstGeom prst="line">
            <a:avLst/>
          </a:prstGeom>
          <a:ln w="19050">
            <a:solidFill>
              <a:srgbClr val="9923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D4CB02-6B90-C000-A080-6FC6A56A4873}"/>
              </a:ext>
            </a:extLst>
          </p:cNvPr>
          <p:cNvSpPr txBox="1"/>
          <p:nvPr/>
        </p:nvSpPr>
        <p:spPr>
          <a:xfrm>
            <a:off x="395536" y="35312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99235E"/>
                </a:solidFill>
                <a:latin typeface="+mn-lt"/>
                <a:cs typeface="Calibri" panose="020F0502020204030204" pitchFamily="34" charset="0"/>
              </a:rPr>
              <a:t>CHEN Guanhao, LAN Yetian, LIANG Tianyi, </a:t>
            </a:r>
          </a:p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99235E"/>
                </a:solidFill>
                <a:latin typeface="+mn-lt"/>
                <a:cs typeface="Calibri" panose="020F0502020204030204" pitchFamily="34" charset="0"/>
              </a:rPr>
              <a:t>LIU Ruidan, NIE Zhinie, WANG 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 Extreme Programming: First Version (Frontend)</a:t>
            </a:r>
          </a:p>
        </p:txBody>
      </p:sp>
      <p:pic>
        <p:nvPicPr>
          <p:cNvPr id="2" name="Picture 1804246756">
            <a:extLst>
              <a:ext uri="{FF2B5EF4-FFF2-40B4-BE49-F238E27FC236}">
                <a16:creationId xmlns:a16="http://schemas.microsoft.com/office/drawing/2014/main" id="{52C67665-944A-25A1-5837-82D85051E3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522920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9D7D57-40FC-C350-EC16-BDD8CE7CB5FF}"/>
              </a:ext>
            </a:extLst>
          </p:cNvPr>
          <p:cNvSpPr txBox="1"/>
          <p:nvPr/>
        </p:nvSpPr>
        <p:spPr>
          <a:xfrm>
            <a:off x="0" y="89535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dirty="0"/>
              <a:t>         </a:t>
            </a:r>
          </a:p>
          <a:p>
            <a:r>
              <a:rPr kumimoji="1" lang="en-US" altLang="zh-HK" sz="2000" dirty="0"/>
              <a:t>	The </a:t>
            </a:r>
            <a:r>
              <a:rPr kumimoji="1" lang="en-US" altLang="zh-HK" sz="2000" b="1" dirty="0"/>
              <a:t>Sitemap </a:t>
            </a:r>
            <a:r>
              <a:rPr kumimoji="1" lang="en-US" altLang="zh-HK" sz="2000" dirty="0"/>
              <a:t>for Codecode.</a:t>
            </a:r>
          </a:p>
          <a:p>
            <a:endParaRPr kumimoji="1" lang="en-US" altLang="zh-HK" sz="2000" dirty="0"/>
          </a:p>
        </p:txBody>
      </p:sp>
    </p:spTree>
    <p:extLst>
      <p:ext uri="{BB962C8B-B14F-4D97-AF65-F5344CB8AC3E}">
        <p14:creationId xmlns:p14="http://schemas.microsoft.com/office/powerpoint/2010/main" val="384844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 Extreme Programming: First Version (Frontend)</a:t>
            </a:r>
          </a:p>
        </p:txBody>
      </p:sp>
      <p:pic>
        <p:nvPicPr>
          <p:cNvPr id="3" name="Picture 1549034710">
            <a:extLst>
              <a:ext uri="{FF2B5EF4-FFF2-40B4-BE49-F238E27FC236}">
                <a16:creationId xmlns:a16="http://schemas.microsoft.com/office/drawing/2014/main" id="{8041FE64-99DA-4107-57ED-68BF38109D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4269836" cy="380461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2" name="Picture 78273952" descr="A screenshot of a calendar&#10;&#10;Description automatically generated">
            <a:extLst>
              <a:ext uri="{FF2B5EF4-FFF2-40B4-BE49-F238E27FC236}">
                <a16:creationId xmlns:a16="http://schemas.microsoft.com/office/drawing/2014/main" id="{D7585CA7-B158-F6CC-C483-010D7B30B1FE}"/>
              </a:ext>
            </a:extLst>
          </p:cNvPr>
          <p:cNvPicPr/>
          <p:nvPr/>
        </p:nvPicPr>
        <p:blipFill rotWithShape="1">
          <a:blip r:embed="rId3"/>
          <a:srcRect l="7186" t="11010" r="7314"/>
          <a:stretch/>
        </p:blipFill>
        <p:spPr>
          <a:xfrm>
            <a:off x="4293907" y="2430084"/>
            <a:ext cx="4860032" cy="380460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14DCC54-336E-2ABC-B066-411980E9244E}"/>
              </a:ext>
            </a:extLst>
          </p:cNvPr>
          <p:cNvSpPr txBox="1"/>
          <p:nvPr/>
        </p:nvSpPr>
        <p:spPr>
          <a:xfrm>
            <a:off x="0" y="150675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         	The </a:t>
            </a:r>
            <a:r>
              <a:rPr kumimoji="1" lang="en-US" altLang="zh-HK" b="1" dirty="0"/>
              <a:t>project</a:t>
            </a:r>
            <a:r>
              <a:rPr kumimoji="1" lang="en-US" altLang="zh-HK" dirty="0"/>
              <a:t> module and the </a:t>
            </a:r>
            <a:r>
              <a:rPr kumimoji="1" lang="en-US" altLang="zh-HK" b="1" dirty="0"/>
              <a:t>calendar</a:t>
            </a:r>
            <a:r>
              <a:rPr kumimoji="1" lang="en-US" altLang="zh-HK" dirty="0"/>
              <a:t>.</a:t>
            </a:r>
          </a:p>
          <a:p>
            <a:endParaRPr kumimoji="1" lang="en-US" altLang="zh-HK" dirty="0"/>
          </a:p>
          <a:p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1209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 Extreme Programming: First Version (Backend)</a:t>
            </a:r>
          </a:p>
        </p:txBody>
      </p:sp>
      <p:pic>
        <p:nvPicPr>
          <p:cNvPr id="3" name="圖片 2" descr="一張含有 文字, 行 的圖片&#10;&#10;自動產生的描述">
            <a:extLst>
              <a:ext uri="{FF2B5EF4-FFF2-40B4-BE49-F238E27FC236}">
                <a16:creationId xmlns:a16="http://schemas.microsoft.com/office/drawing/2014/main" id="{0CCBD725-A9FC-5B53-224A-024C8511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704" y="3717032"/>
            <a:ext cx="6281936" cy="3140968"/>
          </a:xfrm>
          <a:prstGeom prst="rect">
            <a:avLst/>
          </a:prstGeom>
        </p:spPr>
      </p:pic>
      <p:pic>
        <p:nvPicPr>
          <p:cNvPr id="4" name="圖片 3" descr="一張含有 文字, 行, 圖表 的圖片&#10;&#10;自動產生的描述">
            <a:extLst>
              <a:ext uri="{FF2B5EF4-FFF2-40B4-BE49-F238E27FC236}">
                <a16:creationId xmlns:a16="http://schemas.microsoft.com/office/drawing/2014/main" id="{00A4A634-1652-D432-6DCF-D5C14B8D8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" y="895350"/>
            <a:ext cx="7304577" cy="29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 Extreme Programming: Feedback</a:t>
            </a:r>
          </a:p>
        </p:txBody>
      </p:sp>
      <p:sp>
        <p:nvSpPr>
          <p:cNvPr id="5" name="內容版面配置區 6">
            <a:extLst>
              <a:ext uri="{FF2B5EF4-FFF2-40B4-BE49-F238E27FC236}">
                <a16:creationId xmlns:a16="http://schemas.microsoft.com/office/drawing/2014/main" id="{0BAF84D6-050C-D18B-2858-9B1ECD8098CC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Challenges:</a:t>
            </a: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Current query methods implemented between users and their project are inefficient.</a:t>
            </a:r>
          </a:p>
          <a:p>
            <a:pPr marL="2578100" lvl="4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User -&gt; </a:t>
            </a:r>
            <a:r>
              <a:rPr lang="en-US" altLang="zh-HK" sz="1800" dirty="0">
                <a:solidFill>
                  <a:srgbClr val="FF0000"/>
                </a:solidFill>
                <a:latin typeface="Calibri"/>
                <a:cs typeface="Arial" charset="0"/>
              </a:rPr>
              <a:t>Group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 -&gt; Project</a:t>
            </a:r>
          </a:p>
          <a:p>
            <a:pPr marL="2292350" lvl="4" indent="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Cannot show whether a user has completed his / her works.</a:t>
            </a:r>
          </a:p>
          <a:p>
            <a:pPr marL="2578100" lvl="4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Lack </a:t>
            </a:r>
            <a:r>
              <a:rPr lang="en-US" altLang="zh-HK" sz="1800" dirty="0">
                <a:solidFill>
                  <a:srgbClr val="FF0000"/>
                </a:solidFill>
                <a:latin typeface="Calibri"/>
                <a:cs typeface="Arial" charset="0"/>
              </a:rPr>
              <a:t>a new feature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 to illustrate this personal status.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Solutions:</a:t>
            </a: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Also add ‘</a:t>
            </a:r>
            <a:r>
              <a:rPr lang="en-US" altLang="zh-HK" sz="1800" b="1" dirty="0">
                <a:solidFill>
                  <a:prstClr val="black"/>
                </a:solidFill>
                <a:latin typeface="Calibri"/>
                <a:cs typeface="Arial" charset="0"/>
              </a:rPr>
              <a:t>userId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’ to the project module to simplify the query: User -&gt; Project.</a:t>
            </a: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Add ‘</a:t>
            </a:r>
            <a:r>
              <a:rPr lang="en-US" altLang="zh-HK" sz="1800" b="1" dirty="0">
                <a:solidFill>
                  <a:prstClr val="black"/>
                </a:solidFill>
                <a:latin typeface="Calibri"/>
                <a:cs typeface="Arial" charset="0"/>
              </a:rPr>
              <a:t>Tag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’ to the project module to illustrate whether a user has finished his / her works.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1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 Extreme Programming: Second Version</a:t>
            </a:r>
          </a:p>
        </p:txBody>
      </p:sp>
      <p:pic>
        <p:nvPicPr>
          <p:cNvPr id="2" name="圖片 1" descr="一張含有 文字, 行, 圖表, 字型 的圖片&#10;&#10;自動產生的描述">
            <a:extLst>
              <a:ext uri="{FF2B5EF4-FFF2-40B4-BE49-F238E27FC236}">
                <a16:creationId xmlns:a16="http://schemas.microsoft.com/office/drawing/2014/main" id="{89121911-D071-2A0C-9415-ED6464D0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" y="980728"/>
            <a:ext cx="7310298" cy="2758304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9C4DB5D-EA45-28DB-3F21-0D299BB76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72"/>
          <a:stretch/>
        </p:blipFill>
        <p:spPr bwMode="auto">
          <a:xfrm>
            <a:off x="3203848" y="3636880"/>
            <a:ext cx="5950158" cy="3189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46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Create Account / Login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AFA25-8D0C-3FEE-F346-88B2F84B0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" b="2340"/>
          <a:stretch/>
        </p:blipFill>
        <p:spPr>
          <a:xfrm>
            <a:off x="1223541" y="1289509"/>
            <a:ext cx="6696918" cy="4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User Interface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2EBCF0-6279-C00E-ED52-92FEDAC9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0" y="1322766"/>
            <a:ext cx="7020780" cy="42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Group Discussion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11E2AA-1ED7-10DE-8500-31B6F39F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9" y="1303758"/>
            <a:ext cx="7121302" cy="42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5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Friend Conversation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A9EE0E0-22F8-E848-5694-30BC4E91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41" y="1300089"/>
            <a:ext cx="7138318" cy="425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Message Notification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426C56-193D-CC43-A15E-A10037B5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2" y="1194742"/>
            <a:ext cx="6910536" cy="41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46370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AutoNum type="arabicPeriod"/>
              <a:defRPr/>
            </a:pPr>
            <a:r>
              <a:rPr lang="en-US" altLang="zh-HK" b="1" dirty="0">
                <a:latin typeface="+mn-lt"/>
                <a:ea typeface="+mn-ea"/>
                <a:cs typeface="Arial" charset="0"/>
              </a:rPr>
              <a:t>Software Introduction</a:t>
            </a:r>
          </a:p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zh-HK" b="1" dirty="0">
                <a:latin typeface="+mn-lt"/>
                <a:ea typeface="+mn-ea"/>
                <a:cs typeface="Arial" charset="0"/>
              </a:rPr>
              <a:t>Software Process (Extreme Programming)</a:t>
            </a:r>
          </a:p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zh-HK" b="1" dirty="0">
                <a:latin typeface="+mn-lt"/>
                <a:ea typeface="+mn-ea"/>
                <a:cs typeface="Arial" charset="0"/>
              </a:rPr>
              <a:t>Software Demo</a:t>
            </a:r>
          </a:p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zh-HK" b="1" dirty="0">
                <a:latin typeface="+mn-lt"/>
                <a:ea typeface="+mn-ea"/>
                <a:cs typeface="Arial" charset="0"/>
              </a:rPr>
              <a:t>Software Evaluation</a:t>
            </a:r>
          </a:p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zh-HK" b="1" dirty="0">
                <a:latin typeface="+mn-lt"/>
                <a:ea typeface="+mn-ea"/>
                <a:cs typeface="Arial" charset="0"/>
              </a:rPr>
              <a:t>Outlook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endParaRPr lang="en-US" altLang="zh-HK" b="1" dirty="0">
              <a:latin typeface="+mn-lt"/>
              <a:ea typeface="+mn-ea"/>
              <a:cs typeface="Arial" charset="0"/>
            </a:endParaRPr>
          </a:p>
          <a:p>
            <a:pPr marL="920750" lvl="3" indent="-45720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charset="0"/>
              <a:buAutoNum type="arabicPeriod"/>
              <a:defRPr/>
            </a:pPr>
            <a:endParaRPr lang="en-US" altLang="zh-HK" b="1" dirty="0">
              <a:latin typeface="+mn-lt"/>
              <a:ea typeface="+mn-ea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Add Friend / Delete Friend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8731298-0A59-0AAF-5B2A-6A979FB6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2" y="978540"/>
            <a:ext cx="6910536" cy="46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Create New Project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30F4E1-7C14-3462-1EC7-8C355F66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" y="1296444"/>
            <a:ext cx="7019664" cy="42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User’s To Do List (Work Uncompleted)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DA9B2C-A416-B33A-B20E-09BA5FBE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46234"/>
            <a:ext cx="7772400" cy="35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73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3.	Software Demo: User’s To Do List (Work Completed)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E4C4AB-0DAE-25EE-A782-F8B26961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85" y="1291150"/>
            <a:ext cx="7092230" cy="42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Advantages</a:t>
            </a:r>
            <a:endParaRPr lang="en-US" altLang="zh-HK" b="1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1. We create a dynamic project management system combined with chatting system.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2. 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It can be deployed in different devices.</a:t>
            </a: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4.	Software Evaluation: Advantages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F4FE92-3C63-570A-92CC-22B71988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89628"/>
            <a:ext cx="9144000" cy="23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2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24767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Shortcomings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1. Rigid Architecture</a:t>
            </a:r>
          </a:p>
          <a:p>
            <a:pPr marL="463550" marR="0" lvl="3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	</a:t>
            </a:r>
          </a:p>
          <a:p>
            <a:pPr marL="463550" marR="0" lvl="3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2. Lack Server Support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</a:t>
            </a: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4.	Software Evaluation: Shortcomings</a:t>
            </a:r>
          </a:p>
        </p:txBody>
      </p:sp>
      <p:pic>
        <p:nvPicPr>
          <p:cNvPr id="2052" name="Picture 4" descr="什麼是SQL？什麼是NOSQL? 用簡單範例看一下他們的差異">
            <a:extLst>
              <a:ext uri="{FF2B5EF4-FFF2-40B4-BE49-F238E27FC236}">
                <a16:creationId xmlns:a16="http://schemas.microsoft.com/office/drawing/2014/main" id="{DDFFEF3C-A59B-9D5D-2F40-5E8B1665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30" y="1285808"/>
            <a:ext cx="5067470" cy="28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ing the Architecture &amp; System Design of a Chat Application">
            <a:extLst>
              <a:ext uri="{FF2B5EF4-FFF2-40B4-BE49-F238E27FC236}">
                <a16:creationId xmlns:a16="http://schemas.microsoft.com/office/drawing/2014/main" id="{6720E806-D486-AEA6-A9C6-33777D4B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30" y="4195818"/>
            <a:ext cx="5067470" cy="266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6158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Software Security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1. </a:t>
            </a:r>
            <a:r>
              <a:rPr lang="en-US" altLang="zh-HK" sz="1600" dirty="0">
                <a:effectLst/>
                <a:latin typeface="Helvetica Neue" panose="02000503000000020004" pitchFamily="2" charset="0"/>
              </a:rPr>
              <a:t>Database Encryption</a:t>
            </a:r>
            <a:endParaRPr lang="en-US" altLang="zh-HK" sz="1600" dirty="0">
              <a:solidFill>
                <a:prstClr val="black"/>
              </a:solidFill>
              <a:latin typeface="Helvetica Neue" panose="02000503000000020004" pitchFamily="2" charset="0"/>
              <a:cs typeface="Arial" charset="0"/>
            </a:endParaRP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Network Communication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1. Upload / Download Files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Other</a:t>
            </a: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 Requirements</a:t>
            </a: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1. Record the users’ weekly works.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2. 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Record the technical debts of the software project.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3. Access to search engines or chatbots.</a:t>
            </a: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5.	Outlook</a:t>
            </a:r>
          </a:p>
        </p:txBody>
      </p:sp>
      <p:pic>
        <p:nvPicPr>
          <p:cNvPr id="3076" name="Picture 4" descr="Internet Basics: Downloading and Uploading">
            <a:extLst>
              <a:ext uri="{FF2B5EF4-FFF2-40B4-BE49-F238E27FC236}">
                <a16:creationId xmlns:a16="http://schemas.microsoft.com/office/drawing/2014/main" id="{38F1169E-E91D-F869-B8EB-4EBAB3B7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06" y="2244600"/>
            <a:ext cx="3398714" cy="2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Data Encryption? Definition and Best Practices | Egnyte">
            <a:extLst>
              <a:ext uri="{FF2B5EF4-FFF2-40B4-BE49-F238E27FC236}">
                <a16:creationId xmlns:a16="http://schemas.microsoft.com/office/drawing/2014/main" id="{24CA4797-1D19-31F7-C32A-F244E299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26" y="595622"/>
            <a:ext cx="3410794" cy="16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53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03976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[1] Ionescu, B.,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Gadea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C., Solomon, B.,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Trifan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M., Ionescu, D., &amp;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Stoicu-Tivadar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V. (2015, May). A chat-centric collaborative environment for web-based real-time collaboration. In 2015 IEEE 10th jubilee international symposium on applied computational intelligence and informatics (pp. 105-110). IEEE.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[2] Ehsan, O., Hassan, S., Mezouar, M. E., &amp; Zou, Y. (2020). An empirical study of developer discussions in the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gitter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 platform. ACM Transactions on Software Engineering and Methodology (TOSEM), 30(1), 1-39.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[3]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Weger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 Jr, H., &amp;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Aakhus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M. (2003). Arguing in Internet chat rooms: Argumentative adaptations to chat room design and some consequences for public deliberation at a distance. Argumentation and advocacy, 40(1), 23-38.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[4] Pan, S., Bao, L., Ren, X., Xia, X., Lo, D., &amp; Li, S. (2021, November). Automating developer chat mining. In 2021 36th IEEE/ACM International Conference on Automated Software Engineering (ASE) (pp. 854-866). IEEE.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>
                <a:solidFill>
                  <a:srgbClr val="99235E"/>
                </a:solidFill>
                <a:cs typeface="Times New Roman" panose="02020603050405020304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08741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6158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[5] Kim, S.,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Eun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J., Oh, C., Suh, B., &amp; Lee, J. (2020, April). Bot in the bunch: Facilitating group chat discussion by improving efficiency and participation with a chatbot. In Proceedings of the 2020 CHI Conference on Human Factors in Computing Systems (pp. 1-13).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[6] Bastian, A.,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Solihin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M. A.,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Irdan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A. A., &amp; Jalal, N. M. (2021). Design and Build Chatroom Application as Student Consultation Media Based on Android. INTEK: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Jurnal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Penelitian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 8(2), 151-156.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[7]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Henriyan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D.,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Subiyanti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D. P.,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Fauzian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R.,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Anggraini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D., Aziz, M. V. G., &amp;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Prihatmanto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A. S. (2016, October). Design and implementation of web based real time chat interfacing server. In 2016 6th International Conference on System Engineering and Technology (ICSET) (pp. 83-87). IEEE.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[8] El Mezouar, M., da Costa, D. A., German, D. M., &amp; Zou, Y. (2021). Exploring the use of chatrooms by developers: An empirical study on slack and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gitter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. IEEE Transactions on Software Engineering, 48(10), 3988-4001.</a:t>
            </a:r>
            <a:endParaRPr kumimoji="0" lang="en-US" altLang="zh-HK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>
                <a:solidFill>
                  <a:srgbClr val="99235E"/>
                </a:solidFill>
                <a:cs typeface="Times New Roman" panose="02020603050405020304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16315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6158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[9] Wang, D., Wang, H., Yu, M.,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Ashktorab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Z., &amp; Tan, M. (2022). Group chat ecology in enterprise instant messaging: How employees collaborate through multi-user chat channels on slack. Proceedings of the ACM on Human-Computer Interaction, 6(CSCW1), 1-14.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[10] Sahar, H.,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Hindle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A., &amp;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Bezemer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, C. P. (2021). How are issue reports discussed in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Gitter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 chat rooms?. Journal of Systems and Software, 172, 110852.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[11]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Bian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J.,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Seker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R., &amp; </a:t>
            </a:r>
            <a:r>
              <a:rPr kumimoji="0" lang="en-US" altLang="zh-HK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Topaloglu</a:t>
            </a:r>
            <a:r>
              <a:rPr kumimoji="0" lang="en-US" altLang="zh-HK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, U. (2007, August). Off-the-record instant messaging for group conversation. In 2007 IEEE International Conference on Information Reuse and Integration (pp. 79-84). IEEE.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[12] Lee, S. C., Song, J., Ko, E. Y., Park, S., Kim, J., &amp; Kim, J. (2020, April). </a:t>
            </a:r>
            <a:r>
              <a:rPr lang="en-US" altLang="zh-HK" b="1" err="1">
                <a:solidFill>
                  <a:prstClr val="black"/>
                </a:solidFill>
                <a:latin typeface="Calibri"/>
                <a:cs typeface="Arial" charset="0"/>
              </a:rPr>
              <a:t>Solutionchat</a:t>
            </a:r>
            <a:r>
              <a:rPr lang="en-US" altLang="zh-HK" b="1">
                <a:solidFill>
                  <a:prstClr val="black"/>
                </a:solidFill>
                <a:latin typeface="Calibri"/>
                <a:cs typeface="Arial" charset="0"/>
              </a:rPr>
              <a:t>: Real-time moderator support for chat-based structured discussion. In Proceedings of the 2020 CHI Conference on Human Factors in Computing Systems (pp. 1-12).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endParaRPr kumimoji="0" lang="en-US" altLang="zh-HK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>
                <a:solidFill>
                  <a:srgbClr val="99235E"/>
                </a:solidFill>
                <a:cs typeface="Times New Roman" panose="02020603050405020304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56219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Motivation: Build up dynamic project management system combining with real-time chatting system.</a:t>
            </a: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1.	Software Introduction: Motivation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485E9A-6E45-7E17-B788-C2B6802B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3" y="1844824"/>
            <a:ext cx="7539313" cy="36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3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61583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[13] </a:t>
            </a:r>
            <a:r>
              <a:rPr lang="en-US" altLang="zh-HK" b="0" i="0" dirty="0">
                <a:effectLst/>
                <a:latin typeface="Arial" panose="020B0604020202020204" pitchFamily="34" charset="0"/>
                <a:hlinkClick r:id="rId3"/>
              </a:rPr>
              <a:t>http://www.extremeprogramming.org/rules.html</a:t>
            </a:r>
            <a:endParaRPr lang="en-US" altLang="zh-HK" b="0" i="0" dirty="0">
              <a:effectLst/>
              <a:latin typeface="Arial" panose="020B0604020202020204" pitchFamily="34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[14</a:t>
            </a: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]</a:t>
            </a:r>
            <a:r>
              <a:rPr lang="en-US" altLang="zh-HK" dirty="0">
                <a:latin typeface="Arial" panose="020B0604020202020204" pitchFamily="34" charset="0"/>
              </a:rPr>
              <a:t> </a:t>
            </a:r>
            <a:r>
              <a:rPr lang="en-US" altLang="zh-HK" dirty="0">
                <a:latin typeface="Arial" panose="020B0604020202020204" pitchFamily="34" charset="0"/>
                <a:hlinkClick r:id="rId4"/>
              </a:rPr>
              <a:t>https://</a:t>
            </a:r>
            <a:r>
              <a:rPr lang="en-US" altLang="zh-HK" dirty="0" err="1">
                <a:latin typeface="Arial" panose="020B0604020202020204" pitchFamily="34" charset="0"/>
                <a:hlinkClick r:id="rId4"/>
              </a:rPr>
              <a:t>en.wikipedia.org</a:t>
            </a:r>
            <a:r>
              <a:rPr lang="en-US" altLang="zh-HK" dirty="0">
                <a:latin typeface="Arial" panose="020B0604020202020204" pitchFamily="34" charset="0"/>
                <a:hlinkClick r:id="rId4"/>
              </a:rPr>
              <a:t>/wiki/</a:t>
            </a:r>
            <a:r>
              <a:rPr lang="en-US" altLang="zh-HK" dirty="0" err="1">
                <a:latin typeface="Arial" panose="020B0604020202020204" pitchFamily="34" charset="0"/>
                <a:hlinkClick r:id="rId4"/>
              </a:rPr>
              <a:t>Frontend_and_backend</a:t>
            </a:r>
            <a:endParaRPr lang="en-US" altLang="zh-HK" dirty="0">
              <a:latin typeface="Arial" panose="020B0604020202020204" pitchFamily="34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>
                <a:solidFill>
                  <a:srgbClr val="99235E"/>
                </a:solidFill>
                <a:cs typeface="Times New Roman" panose="02020603050405020304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254083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5">
            <a:extLst>
              <a:ext uri="{FF2B5EF4-FFF2-40B4-BE49-F238E27FC236}">
                <a16:creationId xmlns:a16="http://schemas.microsoft.com/office/drawing/2014/main" id="{6DB6291A-99B9-4E66-BE0B-947925AC22F0}"/>
              </a:ext>
            </a:extLst>
          </p:cNvPr>
          <p:cNvSpPr txBox="1">
            <a:spLocks/>
          </p:cNvSpPr>
          <p:nvPr/>
        </p:nvSpPr>
        <p:spPr bwMode="auto">
          <a:xfrm>
            <a:off x="0" y="1773238"/>
            <a:ext cx="9144000" cy="2016125"/>
          </a:xfrm>
          <a:prstGeom prst="rect">
            <a:avLst/>
          </a:prstGeom>
          <a:noFill/>
          <a:ln>
            <a:noFill/>
          </a:ln>
        </p:spPr>
        <p:txBody>
          <a:bodyPr lIns="457200" tIns="0" rIns="457200" bIns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algn="l" eaLnBrk="1" fontAlgn="auto" hangingPunct="1">
              <a:lnSpc>
                <a:spcPct val="200000"/>
              </a:lnSpc>
              <a:spcAft>
                <a:spcPts val="0"/>
              </a:spcAft>
              <a:defRPr/>
            </a:pPr>
            <a:endParaRPr lang="en-US" sz="2800">
              <a:solidFill>
                <a:srgbClr val="FFFFFF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標題 5">
            <a:extLst>
              <a:ext uri="{FF2B5EF4-FFF2-40B4-BE49-F238E27FC236}">
                <a16:creationId xmlns:a16="http://schemas.microsoft.com/office/drawing/2014/main" id="{376E268E-34FB-401F-ADE0-84855B6DCF88}"/>
              </a:ext>
            </a:extLst>
          </p:cNvPr>
          <p:cNvSpPr txBox="1">
            <a:spLocks/>
          </p:cNvSpPr>
          <p:nvPr/>
        </p:nvSpPr>
        <p:spPr bwMode="auto">
          <a:xfrm>
            <a:off x="0" y="1700213"/>
            <a:ext cx="9144000" cy="3024187"/>
          </a:xfrm>
          <a:prstGeom prst="rect">
            <a:avLst/>
          </a:prstGeom>
          <a:noFill/>
          <a:ln>
            <a:noFill/>
          </a:ln>
        </p:spPr>
        <p:txBody>
          <a:bodyPr lIns="457200" tIns="0" rIns="457200" bIns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99235E"/>
                </a:solidFill>
                <a:cs typeface="Calibri" panose="020F0502020204030204" pitchFamily="34" charset="0"/>
              </a:rPr>
              <a:t>Thanks for listening!</a:t>
            </a:r>
            <a:br>
              <a:rPr lang="en-US" sz="2800" b="1" dirty="0">
                <a:solidFill>
                  <a:srgbClr val="99235E"/>
                </a:solidFill>
                <a:cs typeface="Calibri" panose="020F0502020204030204" pitchFamily="34" charset="0"/>
              </a:rPr>
            </a:br>
            <a:endParaRPr lang="en-US" sz="2800" b="1" dirty="0">
              <a:solidFill>
                <a:srgbClr val="99235E"/>
              </a:solidFill>
              <a:cs typeface="Calibri" panose="020F0502020204030204" pitchFamily="34" charset="0"/>
            </a:endParaRPr>
          </a:p>
          <a:p>
            <a:pPr marL="457200" algn="l" eaLnBrk="1" fontAlgn="auto" hangingPunct="1">
              <a:spcAft>
                <a:spcPts val="0"/>
              </a:spcAft>
              <a:defRPr/>
            </a:pPr>
            <a:br>
              <a:rPr lang="en-US" sz="2800" b="1" dirty="0">
                <a:solidFill>
                  <a:srgbClr val="99235E"/>
                </a:solidFill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99235E"/>
                </a:solidFill>
                <a:latin typeface="+mn-lt"/>
                <a:cs typeface="Calibri" panose="020F0502020204030204" pitchFamily="34" charset="0"/>
              </a:rPr>
              <a:t>CHEN Guanhao, LAN Yetian, LIANG Tianyi, </a:t>
            </a:r>
          </a:p>
          <a:p>
            <a:pPr marL="457200" algn="l" eaLnBrk="1" fontAlgn="auto" hangingPunct="1">
              <a:spcAft>
                <a:spcPts val="0"/>
              </a:spcAft>
              <a:defRPr/>
            </a:pPr>
            <a:r>
              <a:rPr lang="en-US" altLang="zh-TW" sz="1800" dirty="0">
                <a:solidFill>
                  <a:srgbClr val="99235E"/>
                </a:solidFill>
                <a:latin typeface="+mn-lt"/>
                <a:cs typeface="Calibri" panose="020F0502020204030204" pitchFamily="34" charset="0"/>
              </a:rPr>
              <a:t>LIU Ruidan, NIE Zhinie, WANG Ye</a:t>
            </a:r>
          </a:p>
          <a:p>
            <a:pPr marL="457200" algn="l" eaLnBrk="1" fontAlgn="auto" hangingPunct="1">
              <a:spcAft>
                <a:spcPts val="0"/>
              </a:spcAft>
              <a:defRPr/>
            </a:pPr>
            <a:br>
              <a:rPr lang="en-US" altLang="zh-TW" sz="2800" dirty="0">
                <a:solidFill>
                  <a:srgbClr val="FFFFFF"/>
                </a:solidFill>
                <a:latin typeface="+mn-lt"/>
                <a:cs typeface="Calibri" panose="020F0502020204030204" pitchFamily="34" charset="0"/>
              </a:rPr>
            </a:br>
            <a:endParaRPr lang="en-US" altLang="zh-TW" sz="2800" dirty="0">
              <a:solidFill>
                <a:srgbClr val="FFFFFF"/>
              </a:solidFill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User Stories (Required):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1. Users can signup &amp; login their account.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2. Users can create group / invite other users to discuss details of their project.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3. The groups created by users should be established as chatrooms.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4. Every group has a calendar and a to-do list to illustrate the schedule of the project.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5. The calendar of the project shows the deadline for each project.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6. Users can modify the details of the project by adding tasks or deleting tasks.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7. Users can also discuss with other users directly rather than discuss in groups.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1.	Software Introduction: User Story</a:t>
            </a:r>
          </a:p>
        </p:txBody>
      </p:sp>
    </p:spTree>
    <p:extLst>
      <p:ext uri="{BB962C8B-B14F-4D97-AF65-F5344CB8AC3E}">
        <p14:creationId xmlns:p14="http://schemas.microsoft.com/office/powerpoint/2010/main" val="189212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User Stories (Optional):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8</a:t>
            </a: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. Users may use APIs to access the search engines or chatbots(e.g. ChatGPT).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9. Users may summary their weekly works in this software.</a:t>
            </a:r>
          </a:p>
          <a:p>
            <a:pPr marL="463550" marR="0" lvl="3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1.	Software Introduction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3743825-821D-4F12-2708-0D27E6DBD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24277"/>
              </p:ext>
            </p:extLst>
          </p:nvPr>
        </p:nvGraphicFramePr>
        <p:xfrm>
          <a:off x="1338927" y="2492896"/>
          <a:ext cx="5969378" cy="3096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9204">
                  <a:extLst>
                    <a:ext uri="{9D8B030D-6E8A-4147-A177-3AD203B41FA5}">
                      <a16:colId xmlns:a16="http://schemas.microsoft.com/office/drawing/2014/main" val="1045056900"/>
                    </a:ext>
                  </a:extLst>
                </a:gridCol>
                <a:gridCol w="1990087">
                  <a:extLst>
                    <a:ext uri="{9D8B030D-6E8A-4147-A177-3AD203B41FA5}">
                      <a16:colId xmlns:a16="http://schemas.microsoft.com/office/drawing/2014/main" val="2385768551"/>
                    </a:ext>
                  </a:extLst>
                </a:gridCol>
                <a:gridCol w="1990087">
                  <a:extLst>
                    <a:ext uri="{9D8B030D-6E8A-4147-A177-3AD203B41FA5}">
                      <a16:colId xmlns:a16="http://schemas.microsoft.com/office/drawing/2014/main" val="1515290485"/>
                    </a:ext>
                  </a:extLst>
                </a:gridCol>
              </a:tblGrid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 dirty="0">
                          <a:effectLst/>
                        </a:rPr>
                        <a:t>User Stories</a:t>
                      </a:r>
                      <a:endParaRPr lang="zh-TW" sz="18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Expecting hours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Priority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562979112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5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391039941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2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4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914707480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3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20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883460173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 dirty="0">
                          <a:effectLst/>
                        </a:rPr>
                        <a:t>4</a:t>
                      </a:r>
                      <a:endParaRPr lang="zh-TW" sz="18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20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3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735877407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5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20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2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2477325152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6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6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684598332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7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7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0457234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8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8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155311882"/>
                  </a:ext>
                </a:extLst>
              </a:tr>
              <a:tr h="30963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9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>
                          <a:effectLst/>
                        </a:rPr>
                        <a:t>10</a:t>
                      </a:r>
                      <a:endParaRPr lang="zh-TW" sz="18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2000" kern="150" dirty="0">
                          <a:effectLst/>
                        </a:rPr>
                        <a:t>9</a:t>
                      </a:r>
                      <a:endParaRPr lang="zh-TW" sz="18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63891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83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Functional</a:t>
            </a:r>
            <a:r>
              <a:rPr kumimoji="0" lang="en-US" altLang="zh-HK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 Requirements: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1. When users create/login their accounts, the system returns a new/existed account.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2. 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When users create a group of a project, the system returns a new chatroom.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3. When users change the group information, the data will be changed accordingly.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4. </a:t>
            </a: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When users change the project information, the data will be changed accordingly.</a:t>
            </a:r>
          </a:p>
          <a:p>
            <a:pPr marL="463550" lvl="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	5. Users can upload their works/projects on GitHub. 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Non-Functional Requirements: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	</a:t>
            </a: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1. The software can provide real-time communication.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2. The software can be installed and deployed in different platforms.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3. The software should not disclose users’ information.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	</a:t>
            </a:r>
            <a:endParaRPr kumimoji="0" lang="en-US" altLang="zh-HK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1.	Software Introduction: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272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1.	Software Introduction: Our 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7D2782-B762-6C0B-37A2-917ED662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3963"/>
            <a:ext cx="7772400" cy="39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5795963" cy="22129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Agile Method: Extreme Programming (XP)</a:t>
            </a:r>
          </a:p>
        </p:txBody>
      </p:sp>
      <p:pic>
        <p:nvPicPr>
          <p:cNvPr id="3" name="圖片 2" descr="一張含有 文字, 圖表, 字型, 行 的圖片&#10;&#10;自動產生的描述">
            <a:extLst>
              <a:ext uri="{FF2B5EF4-FFF2-40B4-BE49-F238E27FC236}">
                <a16:creationId xmlns:a16="http://schemas.microsoft.com/office/drawing/2014/main" id="{168ED9A5-E852-56FD-14B4-0B58EB72C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125538"/>
            <a:ext cx="8136904" cy="34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3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5FECFF3D-D897-4B65-950A-8AEA28EF276B}"/>
              </a:ext>
            </a:extLst>
          </p:cNvPr>
          <p:cNvSpPr txBox="1">
            <a:spLocks/>
          </p:cNvSpPr>
          <p:nvPr/>
        </p:nvSpPr>
        <p:spPr bwMode="auto">
          <a:xfrm>
            <a:off x="0" y="1125538"/>
            <a:ext cx="9144000" cy="43196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Project Technology Choices:</a:t>
            </a:r>
            <a:endParaRPr kumimoji="0" lang="en-US" altLang="zh-HK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Frontend: </a:t>
            </a:r>
          </a:p>
          <a:p>
            <a:pPr marL="2578100" lvl="4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Vue, JavaScript, TypeScript</a:t>
            </a:r>
          </a:p>
          <a:p>
            <a:pPr marL="2292350" lvl="4" indent="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Backend:</a:t>
            </a:r>
          </a:p>
          <a:p>
            <a:pPr marL="2578100" lvl="4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MySQL, Nodejs, JavaScript, NestJS, TypeORM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lang="en-US" altLang="zh-HK" sz="18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lang="en-US" altLang="zh-HK" b="1" dirty="0">
                <a:solidFill>
                  <a:prstClr val="black"/>
                </a:solidFill>
                <a:latin typeface="Calibri"/>
                <a:cs typeface="Arial" charset="0"/>
              </a:rPr>
              <a:t>Project Management Tool</a:t>
            </a:r>
            <a:r>
              <a:rPr kumimoji="0" lang="en-US" altLang="zh-HK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charset="0"/>
              </a:rPr>
              <a:t>:</a:t>
            </a: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Modern Code Review: GitHub’s pull request</a:t>
            </a:r>
          </a:p>
          <a:p>
            <a:pPr marL="749300" lvl="3" indent="-285750" eaLnBrk="1" hangingPunct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altLang="zh-HK" sz="1800" dirty="0">
                <a:solidFill>
                  <a:prstClr val="black"/>
                </a:solidFill>
                <a:latin typeface="Calibri"/>
                <a:cs typeface="Arial" charset="0"/>
              </a:rPr>
              <a:t>Documentation: Microsoft Teams </a:t>
            </a:r>
          </a:p>
          <a:p>
            <a:pPr marL="463550" marR="0" lvl="3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endParaRPr kumimoji="0" lang="en-US" altLang="zh-H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charset="0"/>
            </a:endParaRPr>
          </a:p>
        </p:txBody>
      </p:sp>
      <p:sp>
        <p:nvSpPr>
          <p:cNvPr id="8195" name="標題 5">
            <a:extLst>
              <a:ext uri="{FF2B5EF4-FFF2-40B4-BE49-F238E27FC236}">
                <a16:creationId xmlns:a16="http://schemas.microsoft.com/office/drawing/2014/main" id="{F4C08B8E-3EB7-765A-C7E4-761597F0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813"/>
            <a:ext cx="9144000" cy="490537"/>
          </a:xfrm>
        </p:spPr>
        <p:txBody>
          <a:bodyPr/>
          <a:lstStyle/>
          <a:p>
            <a:pPr marL="461963" algn="l" eaLnBrk="1" hangingPunct="1"/>
            <a:r>
              <a:rPr lang="en-US" altLang="en-US" sz="2800" dirty="0">
                <a:solidFill>
                  <a:srgbClr val="99235E"/>
                </a:solidFill>
                <a:cs typeface="Times New Roman" panose="02020603050405020304" pitchFamily="18" charset="0"/>
              </a:rPr>
              <a:t>2.	Extreme Programming: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32063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10951</TotalTime>
  <Words>1548</Words>
  <Application>Microsoft Macintosh PowerPoint</Application>
  <PresentationFormat>如螢幕大小 (4:3)</PresentationFormat>
  <Paragraphs>156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 Neue</vt:lpstr>
      <vt:lpstr>Office Theme</vt:lpstr>
      <vt:lpstr>Codehelper  CS5351: Software Engineering  Project Presentation</vt:lpstr>
      <vt:lpstr>Outline</vt:lpstr>
      <vt:lpstr>1. Software Introduction: Motivation</vt:lpstr>
      <vt:lpstr>1. Software Introduction: User Story</vt:lpstr>
      <vt:lpstr>1. Software Introduction</vt:lpstr>
      <vt:lpstr>1. Software Introduction: Requirements</vt:lpstr>
      <vt:lpstr>1. Software Introduction: Our work</vt:lpstr>
      <vt:lpstr>Agile Method: Extreme Programming (XP)</vt:lpstr>
      <vt:lpstr>2. Extreme Programming: Software Design</vt:lpstr>
      <vt:lpstr>2.  Extreme Programming: First Version (Frontend)</vt:lpstr>
      <vt:lpstr>2.  Extreme Programming: First Version (Frontend)</vt:lpstr>
      <vt:lpstr>2.  Extreme Programming: First Version (Backend)</vt:lpstr>
      <vt:lpstr>2.  Extreme Programming: Feedback</vt:lpstr>
      <vt:lpstr>2.  Extreme Programming: Second Version</vt:lpstr>
      <vt:lpstr>3. Software Demo: Create Account / Login</vt:lpstr>
      <vt:lpstr>3. Software Demo: User Interface</vt:lpstr>
      <vt:lpstr>3. Software Demo: Group Discussion</vt:lpstr>
      <vt:lpstr>3. Software Demo: Friend Conversation</vt:lpstr>
      <vt:lpstr>3. Software Demo: Message Notification</vt:lpstr>
      <vt:lpstr>3. Software Demo: Add Friend / Delete Friend</vt:lpstr>
      <vt:lpstr>3. Software Demo: Create New Project</vt:lpstr>
      <vt:lpstr>3. Software Demo: User’s To Do List (Work Uncompleted)</vt:lpstr>
      <vt:lpstr>3. Software Demo: User’s To Do List (Work Completed)</vt:lpstr>
      <vt:lpstr>4. Software Evaluation: Advantages</vt:lpstr>
      <vt:lpstr>4. Software Evaluation: Shortcomings</vt:lpstr>
      <vt:lpstr>5. Outlook</vt:lpstr>
      <vt:lpstr>Reference</vt:lpstr>
      <vt:lpstr>Reference</vt:lpstr>
      <vt:lpstr>Reference</vt:lpstr>
      <vt:lpstr>Reference</vt:lpstr>
      <vt:lpstr>PowerPoint 簡報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CPRO</dc:creator>
  <cp:lastModifiedBy>M18329</cp:lastModifiedBy>
  <cp:revision>799</cp:revision>
  <cp:lastPrinted>2014-05-21T09:26:20Z</cp:lastPrinted>
  <dcterms:created xsi:type="dcterms:W3CDTF">2010-09-21T06:40:43Z</dcterms:created>
  <dcterms:modified xsi:type="dcterms:W3CDTF">2023-12-04T09:04:40Z</dcterms:modified>
</cp:coreProperties>
</file>